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1972250" cy="39173150"/>
  <p:notesSz cx="6858000" cy="9144000"/>
  <p:defaultTextStyle>
    <a:defPPr>
      <a:defRPr lang="ko-KR"/>
    </a:defPPr>
    <a:lvl1pPr marL="0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6780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3561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0341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47121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3901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0682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57462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294242" algn="l" defTabSz="4073561" rtl="0" eaLnBrk="1" latinLnBrk="1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38">
          <p15:clr>
            <a:srgbClr val="A4A3A4"/>
          </p15:clr>
        </p15:guide>
        <p15:guide id="2" pos="100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준 한" initials="승한" lastIdx="1" clrIdx="0">
    <p:extLst>
      <p:ext uri="{19B8F6BF-5375-455C-9EA6-DF929625EA0E}">
        <p15:presenceInfo xmlns:p15="http://schemas.microsoft.com/office/powerpoint/2012/main" userId="56f19de329e3d0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23" autoAdjust="0"/>
  </p:normalViewPr>
  <p:slideViewPr>
    <p:cSldViewPr>
      <p:cViewPr>
        <p:scale>
          <a:sx n="125" d="100"/>
          <a:sy n="125" d="100"/>
        </p:scale>
        <p:origin x="-1854" y="-25332"/>
      </p:cViewPr>
      <p:guideLst>
        <p:guide orient="horz" pos="12338"/>
        <p:guide pos="100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28815-C81D-42E8-90E2-1207A9AD6009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70113" y="1143000"/>
            <a:ext cx="2517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80F08-0B3C-4EEE-9CFB-6748E9E99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892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ㅊㅊ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80F08-0B3C-4EEE-9CFB-6748E9E99C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3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7919" y="12169070"/>
            <a:ext cx="27176413" cy="83968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95838" y="22198119"/>
            <a:ext cx="22380575" cy="100109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6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3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0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47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3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0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5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294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61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019960" y="9720747"/>
            <a:ext cx="22658112" cy="2070554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034521" y="9720747"/>
            <a:ext cx="67452566" cy="2070554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42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7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5587" y="25172379"/>
            <a:ext cx="27176413" cy="7780223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25587" y="16603255"/>
            <a:ext cx="27176413" cy="8569124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678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3561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034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4712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390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068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5746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29424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26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034523" y="56619713"/>
            <a:ext cx="45055338" cy="16015652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22730" y="56619713"/>
            <a:ext cx="45055341" cy="16015652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87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568743"/>
            <a:ext cx="28775025" cy="6528858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8768622"/>
            <a:ext cx="14126629" cy="365434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6780" indent="0">
              <a:buNone/>
              <a:defRPr sz="8900" b="1"/>
            </a:lvl2pPr>
            <a:lvl3pPr marL="4073561" indent="0">
              <a:buNone/>
              <a:defRPr sz="8000" b="1"/>
            </a:lvl3pPr>
            <a:lvl4pPr marL="6110341" indent="0">
              <a:buNone/>
              <a:defRPr sz="7100" b="1"/>
            </a:lvl4pPr>
            <a:lvl5pPr marL="8147121" indent="0">
              <a:buNone/>
              <a:defRPr sz="7100" b="1"/>
            </a:lvl5pPr>
            <a:lvl6pPr marL="10183901" indent="0">
              <a:buNone/>
              <a:defRPr sz="7100" b="1"/>
            </a:lvl6pPr>
            <a:lvl7pPr marL="12220682" indent="0">
              <a:buNone/>
              <a:defRPr sz="7100" b="1"/>
            </a:lvl7pPr>
            <a:lvl8pPr marL="14257462" indent="0">
              <a:buNone/>
              <a:defRPr sz="7100" b="1"/>
            </a:lvl8pPr>
            <a:lvl9pPr marL="16294242" indent="0">
              <a:buNone/>
              <a:defRPr sz="7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8613" y="12422967"/>
            <a:ext cx="14126629" cy="22569903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241461" y="8768622"/>
            <a:ext cx="14132178" cy="365434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6780" indent="0">
              <a:buNone/>
              <a:defRPr sz="8900" b="1"/>
            </a:lvl2pPr>
            <a:lvl3pPr marL="4073561" indent="0">
              <a:buNone/>
              <a:defRPr sz="8000" b="1"/>
            </a:lvl3pPr>
            <a:lvl4pPr marL="6110341" indent="0">
              <a:buNone/>
              <a:defRPr sz="7100" b="1"/>
            </a:lvl4pPr>
            <a:lvl5pPr marL="8147121" indent="0">
              <a:buNone/>
              <a:defRPr sz="7100" b="1"/>
            </a:lvl5pPr>
            <a:lvl6pPr marL="10183901" indent="0">
              <a:buNone/>
              <a:defRPr sz="7100" b="1"/>
            </a:lvl6pPr>
            <a:lvl7pPr marL="12220682" indent="0">
              <a:buNone/>
              <a:defRPr sz="7100" b="1"/>
            </a:lvl7pPr>
            <a:lvl8pPr marL="14257462" indent="0">
              <a:buNone/>
              <a:defRPr sz="7100" b="1"/>
            </a:lvl8pPr>
            <a:lvl9pPr marL="16294242" indent="0">
              <a:buNone/>
              <a:defRPr sz="7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241461" y="12422967"/>
            <a:ext cx="14132178" cy="22569903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3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6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5" y="1559672"/>
            <a:ext cx="10518650" cy="663767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00262" y="1559676"/>
            <a:ext cx="17873376" cy="33433198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98615" y="8197348"/>
            <a:ext cx="10518650" cy="26795526"/>
          </a:xfrm>
        </p:spPr>
        <p:txBody>
          <a:bodyPr/>
          <a:lstStyle>
            <a:lvl1pPr marL="0" indent="0">
              <a:buNone/>
              <a:defRPr sz="6200"/>
            </a:lvl1pPr>
            <a:lvl2pPr marL="2036780" indent="0">
              <a:buNone/>
              <a:defRPr sz="5300"/>
            </a:lvl2pPr>
            <a:lvl3pPr marL="4073561" indent="0">
              <a:buNone/>
              <a:defRPr sz="4500"/>
            </a:lvl3pPr>
            <a:lvl4pPr marL="6110341" indent="0">
              <a:buNone/>
              <a:defRPr sz="4000"/>
            </a:lvl4pPr>
            <a:lvl5pPr marL="8147121" indent="0">
              <a:buNone/>
              <a:defRPr sz="4000"/>
            </a:lvl5pPr>
            <a:lvl6pPr marL="10183901" indent="0">
              <a:buNone/>
              <a:defRPr sz="4000"/>
            </a:lvl6pPr>
            <a:lvl7pPr marL="12220682" indent="0">
              <a:buNone/>
              <a:defRPr sz="4000"/>
            </a:lvl7pPr>
            <a:lvl8pPr marL="14257462" indent="0">
              <a:buNone/>
              <a:defRPr sz="4000"/>
            </a:lvl8pPr>
            <a:lvl9pPr marL="16294242" indent="0">
              <a:buNone/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53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66785" y="27421206"/>
            <a:ext cx="19183350" cy="3237228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266785" y="3500194"/>
            <a:ext cx="19183350" cy="23503890"/>
          </a:xfrm>
        </p:spPr>
        <p:txBody>
          <a:bodyPr/>
          <a:lstStyle>
            <a:lvl1pPr marL="0" indent="0">
              <a:buNone/>
              <a:defRPr sz="14300"/>
            </a:lvl1pPr>
            <a:lvl2pPr marL="2036780" indent="0">
              <a:buNone/>
              <a:defRPr sz="12500"/>
            </a:lvl2pPr>
            <a:lvl3pPr marL="4073561" indent="0">
              <a:buNone/>
              <a:defRPr sz="10700"/>
            </a:lvl3pPr>
            <a:lvl4pPr marL="6110341" indent="0">
              <a:buNone/>
              <a:defRPr sz="8900"/>
            </a:lvl4pPr>
            <a:lvl5pPr marL="8147121" indent="0">
              <a:buNone/>
              <a:defRPr sz="8900"/>
            </a:lvl5pPr>
            <a:lvl6pPr marL="10183901" indent="0">
              <a:buNone/>
              <a:defRPr sz="8900"/>
            </a:lvl6pPr>
            <a:lvl7pPr marL="12220682" indent="0">
              <a:buNone/>
              <a:defRPr sz="8900"/>
            </a:lvl7pPr>
            <a:lvl8pPr marL="14257462" indent="0">
              <a:buNone/>
              <a:defRPr sz="8900"/>
            </a:lvl8pPr>
            <a:lvl9pPr marL="16294242" indent="0">
              <a:buNone/>
              <a:defRPr sz="8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66785" y="30658433"/>
            <a:ext cx="19183350" cy="4597402"/>
          </a:xfrm>
        </p:spPr>
        <p:txBody>
          <a:bodyPr/>
          <a:lstStyle>
            <a:lvl1pPr marL="0" indent="0">
              <a:buNone/>
              <a:defRPr sz="6200"/>
            </a:lvl1pPr>
            <a:lvl2pPr marL="2036780" indent="0">
              <a:buNone/>
              <a:defRPr sz="5300"/>
            </a:lvl2pPr>
            <a:lvl3pPr marL="4073561" indent="0">
              <a:buNone/>
              <a:defRPr sz="4500"/>
            </a:lvl3pPr>
            <a:lvl4pPr marL="6110341" indent="0">
              <a:buNone/>
              <a:defRPr sz="4000"/>
            </a:lvl4pPr>
            <a:lvl5pPr marL="8147121" indent="0">
              <a:buNone/>
              <a:defRPr sz="4000"/>
            </a:lvl5pPr>
            <a:lvl6pPr marL="10183901" indent="0">
              <a:buNone/>
              <a:defRPr sz="4000"/>
            </a:lvl6pPr>
            <a:lvl7pPr marL="12220682" indent="0">
              <a:buNone/>
              <a:defRPr sz="4000"/>
            </a:lvl7pPr>
            <a:lvl8pPr marL="14257462" indent="0">
              <a:buNone/>
              <a:defRPr sz="4000"/>
            </a:lvl8pPr>
            <a:lvl9pPr marL="16294242" indent="0">
              <a:buNone/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8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8613" y="1568743"/>
            <a:ext cx="28775025" cy="6528858"/>
          </a:xfrm>
          <a:prstGeom prst="rect">
            <a:avLst/>
          </a:prstGeom>
        </p:spPr>
        <p:txBody>
          <a:bodyPr vert="horz" lIns="407356" tIns="203678" rIns="407356" bIns="20367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9140404"/>
            <a:ext cx="28775025" cy="25852469"/>
          </a:xfrm>
          <a:prstGeom prst="rect">
            <a:avLst/>
          </a:prstGeom>
        </p:spPr>
        <p:txBody>
          <a:bodyPr vert="horz" lIns="407356" tIns="203678" rIns="407356" bIns="20367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598612" y="36307710"/>
            <a:ext cx="7460192" cy="2085608"/>
          </a:xfrm>
          <a:prstGeom prst="rect">
            <a:avLst/>
          </a:prstGeom>
        </p:spPr>
        <p:txBody>
          <a:bodyPr vert="horz" lIns="407356" tIns="203678" rIns="407356" bIns="203678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F125B-E640-4B29-AA8D-4D0389D2ACAA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23852" y="36307710"/>
            <a:ext cx="10124546" cy="2085608"/>
          </a:xfrm>
          <a:prstGeom prst="rect">
            <a:avLst/>
          </a:prstGeom>
        </p:spPr>
        <p:txBody>
          <a:bodyPr vert="horz" lIns="407356" tIns="203678" rIns="407356" bIns="203678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2913446" y="36307710"/>
            <a:ext cx="7460192" cy="2085608"/>
          </a:xfrm>
          <a:prstGeom prst="rect">
            <a:avLst/>
          </a:prstGeom>
        </p:spPr>
        <p:txBody>
          <a:bodyPr vert="horz" lIns="407356" tIns="203678" rIns="407356" bIns="203678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34600-AA9D-4A7A-A9B0-D6D594722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073561" rtl="0" eaLnBrk="1" latinLnBrk="1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7585" indent="-1527585" algn="l" defTabSz="4073561" rtl="0" eaLnBrk="1" latinLnBrk="1" hangingPunct="1">
        <a:spcBef>
          <a:spcPct val="20000"/>
        </a:spcBef>
        <a:buFont typeface="Arial" pitchFamily="34" charset="0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09768" indent="-1272988" algn="l" defTabSz="4073561" rtl="0" eaLnBrk="1" latinLnBrk="1" hangingPunct="1">
        <a:spcBef>
          <a:spcPct val="20000"/>
        </a:spcBef>
        <a:buFont typeface="Arial" pitchFamily="34" charset="0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1951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28731" indent="-1018390" algn="l" defTabSz="4073561" rtl="0" eaLnBrk="1" latinLnBrk="1" hangingPunct="1">
        <a:spcBef>
          <a:spcPct val="20000"/>
        </a:spcBef>
        <a:buFont typeface="Arial" pitchFamily="34" charset="0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65511" indent="-1018390" algn="l" defTabSz="4073561" rtl="0" eaLnBrk="1" latinLnBrk="1" hangingPunct="1">
        <a:spcBef>
          <a:spcPct val="20000"/>
        </a:spcBef>
        <a:buFont typeface="Arial" pitchFamily="34" charset="0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2292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9072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75852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12632" indent="-1018390" algn="l" defTabSz="4073561" rtl="0" eaLnBrk="1" latinLnBrk="1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6780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3561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0341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47121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3901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0682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57462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294242" algn="l" defTabSz="4073561" rtl="0" eaLnBrk="1" latinLnBrk="1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17797663-5905-F43F-D128-F30AE9006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50" y="22833212"/>
            <a:ext cx="13331217" cy="6815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487" y="1179836"/>
            <a:ext cx="8979372" cy="297004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 prstMaterial="metal">
              <a:bevelT w="38100" h="38100"/>
            </a:sp3d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개인서비스용 로봇</a:t>
            </a:r>
            <a:endParaRPr lang="en-US" altLang="ko-KR" sz="7200" b="1" dirty="0">
              <a:solidFill>
                <a:schemeClr val="bg1"/>
              </a:solidFill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r>
              <a:rPr lang="ko-KR" altLang="en-US" sz="115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에티 </a:t>
            </a:r>
            <a:r>
              <a:rPr lang="en-US" altLang="ko-KR" sz="115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’ETTI’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371501" y="1440559"/>
            <a:ext cx="2304256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8512" y="651441"/>
            <a:ext cx="9319346" cy="584775"/>
          </a:xfrm>
          <a:prstGeom prst="rect">
            <a:avLst/>
          </a:prstGeom>
          <a:effectLst>
            <a:outerShdw blurRad="50800" dist="88900" dir="2700000" sy="-23000" kx="-8004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>
            <a:spAutoFit/>
          </a:bodyPr>
          <a:lstStyle/>
          <a:p>
            <a:r>
              <a:rPr lang="en-GB" altLang="ko-KR" sz="4800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  </a:t>
            </a:r>
            <a:r>
              <a:rPr lang="en-GB" altLang="ko-KR" sz="4800" b="1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ROS2</a:t>
            </a:r>
            <a:r>
              <a:rPr lang="ko-KR" altLang="en-US" sz="4800" b="1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와 인공지능을 활용한 자율주행 로봇과정 </a:t>
            </a:r>
            <a:r>
              <a:rPr lang="en-US" altLang="ko-KR" sz="4800" b="1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3</a:t>
            </a:r>
            <a:r>
              <a:rPr lang="ko-KR" altLang="en-US" sz="4800" b="1" baseline="30000" dirty="0">
                <a:solidFill>
                  <a:srgbClr val="FFFF00"/>
                </a:solidFill>
                <a:effectLst>
                  <a:outerShdw blurRad="50800" dist="88900" dir="2700000" algn="l" rotWithShape="0">
                    <a:prstClr val="black">
                      <a:alpha val="40000"/>
                    </a:prstClr>
                  </a:outerShdw>
                </a:effectLst>
                <a:latin typeface="YDVYGOStd34"/>
              </a:rPr>
              <a:t>기</a:t>
            </a:r>
            <a:endParaRPr lang="en-GB" altLang="ko-KR" sz="4800" b="1" baseline="30000" dirty="0">
              <a:solidFill>
                <a:srgbClr val="FFFF00"/>
              </a:solidFill>
              <a:effectLst>
                <a:outerShdw blurRad="50800" dist="88900" dir="2700000" algn="l" rotWithShape="0">
                  <a:prstClr val="black">
                    <a:alpha val="40000"/>
                  </a:prstClr>
                </a:outerShdw>
              </a:effectLst>
              <a:latin typeface="YDVYGOStd34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20AF90-628D-BF9F-0A49-6EFBB3935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97" y="21945066"/>
            <a:ext cx="13537870" cy="7047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714D73-44B7-A1AE-E9B7-673A17168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97" y="14608033"/>
            <a:ext cx="13537870" cy="7047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7242FE-098E-5F7D-0E36-DBE129163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561" y="6149793"/>
            <a:ext cx="13537870" cy="704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00A651-F1FA-68AA-AA03-E09C20B66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17" y="6149245"/>
            <a:ext cx="13537870" cy="7047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D20149-CC15-7C9C-19D6-C5B49B35C8D1}"/>
              </a:ext>
            </a:extLst>
          </p:cNvPr>
          <p:cNvSpPr txBox="1"/>
          <p:nvPr/>
        </p:nvSpPr>
        <p:spPr>
          <a:xfrm>
            <a:off x="1853160" y="6119328"/>
            <a:ext cx="6219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작품 소개 </a:t>
            </a:r>
            <a:r>
              <a:rPr lang="en-US" altLang="ko-KR" sz="4000" dirty="0">
                <a:solidFill>
                  <a:schemeClr val="bg1"/>
                </a:solidFill>
              </a:rPr>
              <a:t>ETTI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CEF5-322A-FF11-8AE3-AB00CB18EDFA}"/>
              </a:ext>
            </a:extLst>
          </p:cNvPr>
          <p:cNvSpPr txBox="1"/>
          <p:nvPr/>
        </p:nvSpPr>
        <p:spPr>
          <a:xfrm>
            <a:off x="1845881" y="14589122"/>
            <a:ext cx="11698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기술 스택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0404A9-F549-4725-777D-8E8A91CEBB7B}"/>
              </a:ext>
            </a:extLst>
          </p:cNvPr>
          <p:cNvSpPr txBox="1"/>
          <p:nvPr/>
        </p:nvSpPr>
        <p:spPr>
          <a:xfrm>
            <a:off x="1958398" y="21975033"/>
            <a:ext cx="11698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개념 설계 및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EC454E-1850-304B-EB93-12D84A882E84}"/>
              </a:ext>
            </a:extLst>
          </p:cNvPr>
          <p:cNvSpPr txBox="1"/>
          <p:nvPr/>
        </p:nvSpPr>
        <p:spPr>
          <a:xfrm>
            <a:off x="16730022" y="6132552"/>
            <a:ext cx="11698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결과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DB182BA-59CB-4BC5-E714-80DC71C12D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192" y="1391725"/>
            <a:ext cx="2342996" cy="234299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36596B9-5BD4-4D96-BF1F-36D9064A6E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0876" y="2021861"/>
            <a:ext cx="1095734" cy="14615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64BD936-93B5-2E96-6CBE-C9A809E78091}"/>
              </a:ext>
            </a:extLst>
          </p:cNvPr>
          <p:cNvSpPr txBox="1"/>
          <p:nvPr/>
        </p:nvSpPr>
        <p:spPr>
          <a:xfrm>
            <a:off x="1591097" y="4978799"/>
            <a:ext cx="146344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5400" b="1" i="0" u="none" strike="noStrike" dirty="0">
                <a:solidFill>
                  <a:srgbClr val="0B5394"/>
                </a:solidFill>
                <a:effectLst/>
                <a:latin typeface="PT Sans Narrow" panose="020F0502020204030204" pitchFamily="34" charset="0"/>
              </a:rPr>
              <a:t>E</a:t>
            </a:r>
            <a:r>
              <a:rPr lang="en-US" altLang="ko-KR" sz="48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ntertainment</a:t>
            </a:r>
            <a:r>
              <a:rPr lang="en-US" altLang="ko-KR" sz="5400" b="1" dirty="0">
                <a:solidFill>
                  <a:srgbClr val="695D46"/>
                </a:solidFill>
                <a:latin typeface="Open Sans" panose="020F0502020204030204" pitchFamily="34" charset="0"/>
              </a:rPr>
              <a:t> </a:t>
            </a:r>
            <a:r>
              <a:rPr lang="en-US" altLang="ko-KR" sz="5400" b="1" i="0" u="none" strike="noStrike" dirty="0">
                <a:solidFill>
                  <a:srgbClr val="0B5394"/>
                </a:solidFill>
                <a:effectLst/>
                <a:latin typeface="PT Sans Narrow" panose="020F0502020204030204" pitchFamily="34" charset="0"/>
              </a:rPr>
              <a:t>T</a:t>
            </a:r>
            <a:r>
              <a:rPr lang="en-US" altLang="ko-KR" sz="48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alk</a:t>
            </a:r>
            <a:r>
              <a:rPr lang="en-US" altLang="ko-KR" sz="54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en-US" altLang="ko-KR" sz="4800" b="1" i="0" u="none" strike="noStrike" dirty="0">
                <a:solidFill>
                  <a:srgbClr val="0B5394"/>
                </a:solidFill>
                <a:effectLst/>
                <a:latin typeface="PT Sans Narrow" panose="020F0502020204030204" pitchFamily="34" charset="0"/>
              </a:rPr>
              <a:t>T</a:t>
            </a:r>
            <a:r>
              <a:rPr lang="en-US" altLang="ko-KR" sz="48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echnology</a:t>
            </a:r>
            <a:r>
              <a:rPr lang="ko-KR" altLang="en-US" sz="5400" i="0" u="none" strike="noStrike" dirty="0">
                <a:solidFill>
                  <a:srgbClr val="695D46"/>
                </a:solidFill>
                <a:latin typeface="Open Sans" panose="020F0502020204030204" pitchFamily="34" charset="0"/>
              </a:rPr>
              <a:t> </a:t>
            </a:r>
            <a:r>
              <a:rPr lang="en-US" altLang="ko-KR" sz="5400" b="1" i="0" u="none" strike="noStrike" dirty="0">
                <a:solidFill>
                  <a:srgbClr val="0B5394"/>
                </a:solidFill>
                <a:effectLst/>
                <a:latin typeface="PT Sans Narrow" panose="020F0502020204030204" pitchFamily="34" charset="0"/>
              </a:rPr>
              <a:t>I</a:t>
            </a:r>
            <a:r>
              <a:rPr lang="en-US" altLang="ko-KR" sz="48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nteraction</a:t>
            </a:r>
            <a:r>
              <a:rPr lang="en-US" altLang="ko-KR" sz="5400" b="1" i="0" u="none" strike="noStrike" dirty="0">
                <a:solidFill>
                  <a:srgbClr val="695D46"/>
                </a:solidFill>
                <a:effectLst/>
                <a:latin typeface="Open Sans" panose="020F0502020204030204" pitchFamily="34" charset="0"/>
              </a:rPr>
              <a:t> </a:t>
            </a:r>
            <a:endParaRPr lang="ko-KR" altLang="en-US" sz="54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ECA72F0-FAF9-FF55-8057-4395FDABAF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89227" y="2024899"/>
            <a:ext cx="1042838" cy="145909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58E3848-0FC8-8BE9-8AB0-810EAC8D66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8834" y="2034070"/>
            <a:ext cx="1112688" cy="145255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326097F-D655-A6B7-E641-36121B237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9065" y="6974590"/>
            <a:ext cx="13874671" cy="28211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721927-FFA3-696E-7179-C93BB56122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0" t="2166"/>
          <a:stretch/>
        </p:blipFill>
        <p:spPr>
          <a:xfrm>
            <a:off x="5645924" y="9608239"/>
            <a:ext cx="9433048" cy="494846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106A054-142F-3469-F7DE-C6C1F95F7DE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2" r="6283"/>
          <a:stretch/>
        </p:blipFill>
        <p:spPr>
          <a:xfrm>
            <a:off x="1726621" y="9659564"/>
            <a:ext cx="3911190" cy="473696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BE7A80E-A6B2-5160-8C9E-25D6A3A65891}"/>
              </a:ext>
            </a:extLst>
          </p:cNvPr>
          <p:cNvSpPr txBox="1"/>
          <p:nvPr/>
        </p:nvSpPr>
        <p:spPr>
          <a:xfrm>
            <a:off x="13642069" y="3506484"/>
            <a:ext cx="123877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홍 석 진</a:t>
            </a:r>
            <a:endParaRPr lang="en-US" altLang="ko-KR" sz="2000" b="1" dirty="0">
              <a:solidFill>
                <a:schemeClr val="bg1"/>
              </a:solidFill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A1FE3-E44E-2FC0-D0E6-CC2D32190B10}"/>
              </a:ext>
            </a:extLst>
          </p:cNvPr>
          <p:cNvSpPr txBox="1"/>
          <p:nvPr/>
        </p:nvSpPr>
        <p:spPr>
          <a:xfrm>
            <a:off x="9663468" y="3518811"/>
            <a:ext cx="124849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이 수 민    </a:t>
            </a:r>
            <a:endParaRPr lang="en-US" altLang="ko-KR" sz="2000" b="1" dirty="0">
              <a:solidFill>
                <a:schemeClr val="bg1"/>
              </a:solidFill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F83DEE-DDF0-02D5-4D92-C1368B8A40EF}"/>
              </a:ext>
            </a:extLst>
          </p:cNvPr>
          <p:cNvSpPr txBox="1"/>
          <p:nvPr/>
        </p:nvSpPr>
        <p:spPr>
          <a:xfrm>
            <a:off x="12360437" y="3524574"/>
            <a:ext cx="123877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한 승 준</a:t>
            </a:r>
            <a:endParaRPr lang="en-US" altLang="ko-KR" sz="2000" b="1" dirty="0">
              <a:solidFill>
                <a:schemeClr val="bg1"/>
              </a:solidFill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483726-DE7A-8C44-66DA-B42CC1514CCE}"/>
              </a:ext>
            </a:extLst>
          </p:cNvPr>
          <p:cNvSpPr txBox="1"/>
          <p:nvPr/>
        </p:nvSpPr>
        <p:spPr>
          <a:xfrm>
            <a:off x="11028834" y="3528520"/>
            <a:ext cx="118887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윤 승 구</a:t>
            </a:r>
            <a:r>
              <a:rPr lang="ko-KR" altLang="en-US" sz="2000" b="1" dirty="0"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FFFF00"/>
                </a:highlight>
                <a:latin typeface="+mj-lt"/>
              </a:rPr>
              <a:t> </a:t>
            </a:r>
            <a:endParaRPr lang="en-US" altLang="ko-KR" sz="2000" b="1" dirty="0"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  <a:highlight>
                <a:srgbClr val="FFFF00"/>
              </a:highlight>
              <a:latin typeface="+mj-lt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EEBB347-BA5D-B879-D870-B40879B38D6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770" y="2043855"/>
            <a:ext cx="1019939" cy="144847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0F04BD-2167-AA48-BA46-8EBAA7990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020476"/>
              </p:ext>
            </p:extLst>
          </p:nvPr>
        </p:nvGraphicFramePr>
        <p:xfrm>
          <a:off x="1712147" y="15508507"/>
          <a:ext cx="13379227" cy="5985036"/>
        </p:xfrm>
        <a:graphic>
          <a:graphicData uri="http://schemas.openxmlformats.org/drawingml/2006/table">
            <a:tbl>
              <a:tblPr/>
              <a:tblGrid>
                <a:gridCol w="4191418">
                  <a:extLst>
                    <a:ext uri="{9D8B030D-6E8A-4147-A177-3AD203B41FA5}">
                      <a16:colId xmlns:a16="http://schemas.microsoft.com/office/drawing/2014/main" val="3393132764"/>
                    </a:ext>
                  </a:extLst>
                </a:gridCol>
                <a:gridCol w="9187809">
                  <a:extLst>
                    <a:ext uri="{9D8B030D-6E8A-4147-A177-3AD203B41FA5}">
                      <a16:colId xmlns:a16="http://schemas.microsoft.com/office/drawing/2014/main" val="4257769457"/>
                    </a:ext>
                  </a:extLst>
                </a:gridCol>
              </a:tblGrid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Platform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Ubuntu, ROS (Humble, Noetic)</a:t>
                      </a:r>
                      <a:endParaRPr lang="en-US" sz="32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513137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Language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Python, C++, SQL, JavaScript</a:t>
                      </a:r>
                      <a:endParaRPr lang="en-US" sz="32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183576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Database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MySQL (AWS RDS)</a:t>
                      </a:r>
                      <a:endParaRPr lang="en-US" sz="3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860721"/>
                  </a:ext>
                </a:extLst>
              </a:tr>
              <a:tr h="11584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API 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OpenAI (LLM), Web Speech API</a:t>
                      </a:r>
                      <a:endParaRPr lang="en-US" sz="3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Google Cloud TTS API (Text-to-Speech) </a:t>
                      </a:r>
                      <a:endParaRPr lang="en-US" sz="3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538637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DevOps &amp; Tool 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Git (GitHub), Jira, Confluence, Docker</a:t>
                      </a:r>
                      <a:endParaRPr lang="en-US" sz="3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808399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Framework</a:t>
                      </a:r>
                      <a:endParaRPr lang="en-US" sz="3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Flask, YOLOv8</a:t>
                      </a:r>
                      <a:endParaRPr lang="en-US" sz="32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006246"/>
                  </a:ext>
                </a:extLst>
              </a:tr>
              <a:tr h="8031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Robot Hardware</a:t>
                      </a:r>
                      <a:endParaRPr lang="en-US" sz="3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i="0" u="none" strike="noStrike" dirty="0">
                          <a:solidFill>
                            <a:srgbClr val="1D1C1D"/>
                          </a:solidFill>
                          <a:effectLst/>
                          <a:latin typeface="Arial" panose="020B0604020202020204" pitchFamily="34" charset="0"/>
                        </a:rPr>
                        <a:t>Open Manipulator, RealSense d435</a:t>
                      </a:r>
                      <a:endParaRPr lang="en-US" sz="3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05789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37575EB2-B62E-CE13-B80E-C8354E6579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526" y="6872505"/>
            <a:ext cx="13918140" cy="75917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42CC85-5608-F63A-D9EA-B8A65D3692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574" y="14741194"/>
            <a:ext cx="13918140" cy="75917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3E8740-18B6-A189-F7BE-4623586005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574" y="23167090"/>
            <a:ext cx="13918140" cy="7591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7D38E0-3E4F-BE96-E740-85A882344A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48" y="29688659"/>
            <a:ext cx="13541368" cy="85479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923CFA-CD8D-411F-731F-E21948F792D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574" y="30758803"/>
            <a:ext cx="14340339" cy="78213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81EBA7-7B57-D185-A574-8FA39804C6B9}"/>
              </a:ext>
            </a:extLst>
          </p:cNvPr>
          <p:cNvSpPr/>
          <p:nvPr/>
        </p:nvSpPr>
        <p:spPr>
          <a:xfrm>
            <a:off x="5181907" y="29844689"/>
            <a:ext cx="6671468" cy="452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HRI</a:t>
            </a:r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(Human-Robot Interaction)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모듈 구성도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408B9A-B9DA-B276-2617-1E07B5147D57}"/>
              </a:ext>
            </a:extLst>
          </p:cNvPr>
          <p:cNvSpPr/>
          <p:nvPr/>
        </p:nvSpPr>
        <p:spPr>
          <a:xfrm>
            <a:off x="5736244" y="22833212"/>
            <a:ext cx="4896544" cy="48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목적지 자율주행 모듈 구성도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0FA099-F75E-F00B-8E5F-FAAACAB5A9F5}"/>
              </a:ext>
            </a:extLst>
          </p:cNvPr>
          <p:cNvSpPr/>
          <p:nvPr/>
        </p:nvSpPr>
        <p:spPr>
          <a:xfrm>
            <a:off x="8353277" y="35654339"/>
            <a:ext cx="1736471" cy="452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시계</a:t>
            </a:r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반시계</a:t>
            </a:r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100" b="1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D91C28-D90E-484D-2C02-5D8A89821B39}"/>
              </a:ext>
            </a:extLst>
          </p:cNvPr>
          <p:cNvSpPr/>
          <p:nvPr/>
        </p:nvSpPr>
        <p:spPr>
          <a:xfrm>
            <a:off x="8497293" y="36364439"/>
            <a:ext cx="1885466" cy="452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(</a:t>
            </a:r>
            <a:r>
              <a:rPr lang="en-US" altLang="ko-KR" sz="2100" b="1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Move,Rotate</a:t>
            </a:r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100" b="1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4C991F-4C21-00C7-D6ED-182A4B45811A}"/>
              </a:ext>
            </a:extLst>
          </p:cNvPr>
          <p:cNvSpPr/>
          <p:nvPr/>
        </p:nvSpPr>
        <p:spPr>
          <a:xfrm>
            <a:off x="8184516" y="34944239"/>
            <a:ext cx="1608921" cy="452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직진</a:t>
            </a:r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후진</a:t>
            </a:r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100" b="1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728D1F-6AEB-1565-352C-2D3BA8FE3EC5}"/>
              </a:ext>
            </a:extLst>
          </p:cNvPr>
          <p:cNvSpPr/>
          <p:nvPr/>
        </p:nvSpPr>
        <p:spPr>
          <a:xfrm>
            <a:off x="4025656" y="34953764"/>
            <a:ext cx="2255351" cy="452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마법의 </a:t>
            </a:r>
            <a:r>
              <a:rPr lang="ko-KR" altLang="en-US" sz="2100" b="1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소라고동</a:t>
            </a:r>
            <a:r>
              <a:rPr lang="en-US" altLang="ko-KR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100" b="1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6CF860-2918-0D36-0D68-C1479BC37C59}"/>
              </a:ext>
            </a:extLst>
          </p:cNvPr>
          <p:cNvSpPr/>
          <p:nvPr/>
        </p:nvSpPr>
        <p:spPr>
          <a:xfrm>
            <a:off x="10783615" y="36004399"/>
            <a:ext cx="1497759" cy="452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대기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F4A35D-4B6B-DAC1-1EF4-996693568F44}"/>
              </a:ext>
            </a:extLst>
          </p:cNvPr>
          <p:cNvSpPr/>
          <p:nvPr/>
        </p:nvSpPr>
        <p:spPr>
          <a:xfrm>
            <a:off x="1969760" y="33053822"/>
            <a:ext cx="864095" cy="452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대기</a:t>
            </a:r>
          </a:p>
        </p:txBody>
      </p:sp>
    </p:spTree>
    <p:extLst>
      <p:ext uri="{BB962C8B-B14F-4D97-AF65-F5344CB8AC3E}">
        <p14:creationId xmlns:p14="http://schemas.microsoft.com/office/powerpoint/2010/main" val="391737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1577</TotalTime>
  <Words>135</Words>
  <Application>Microsoft Office PowerPoint</Application>
  <PresentationFormat>사용자 지정</PresentationFormat>
  <Paragraphs>37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YDVYGOStd34</vt:lpstr>
      <vt:lpstr>맑은 고딕</vt:lpstr>
      <vt:lpstr>Arial</vt:lpstr>
      <vt:lpstr>Open Sans</vt:lpstr>
      <vt:lpstr>PT Sans Narrow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E-ART</dc:creator>
  <cp:lastModifiedBy>승준 한</cp:lastModifiedBy>
  <cp:revision>28</cp:revision>
  <dcterms:created xsi:type="dcterms:W3CDTF">2016-10-12T00:45:21Z</dcterms:created>
  <dcterms:modified xsi:type="dcterms:W3CDTF">2024-01-22T01:23:37Z</dcterms:modified>
</cp:coreProperties>
</file>